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Amatic SC" panose="020B0604020202020204" charset="-79"/>
      <p:regular r:id="rId10"/>
      <p:bold r:id="rId11"/>
    </p:embeddedFont>
    <p:embeddedFont>
      <p:font typeface="Bahiana" panose="020B0604020202020204" charset="0"/>
      <p:regular r:id="rId12"/>
    </p:embeddedFont>
    <p:embeddedFont>
      <p:font typeface="Electrolize" panose="020B0604020202020204" charset="0"/>
      <p:regular r:id="rId13"/>
    </p:embeddedFont>
    <p:embeddedFont>
      <p:font typeface="Happy Monkey" panose="020B0604020202020204" charset="0"/>
      <p:regular r:id="rId14"/>
    </p:embeddedFont>
    <p:embeddedFont>
      <p:font typeface="Montserrat" panose="020B0604020202020204" charset="0"/>
      <p:regular r:id="rId15"/>
      <p:bold r:id="rId16"/>
      <p:italic r:id="rId17"/>
      <p:boldItalic r:id="rId18"/>
    </p:embeddedFont>
    <p:embeddedFont>
      <p:font typeface="Roboto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6" d="100"/>
          <a:sy n="96" d="100"/>
        </p:scale>
        <p:origin x="764" y="-292"/>
      </p:cViewPr>
      <p:guideLst>
        <p:guide orient="horz" pos="162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7b21bfa0c_5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d7b21bfa0c_5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7b21bfa0c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d7b21bfa0c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7b21bfa0c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d7b21bfa0c_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d7b21bfa0c_8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d7b21bfa0c_8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d7b21bfa0c_5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d7b21bfa0c_5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00FF9D"/>
                </a:solidFill>
                <a:latin typeface="Electrolize"/>
                <a:ea typeface="Electrolize"/>
                <a:cs typeface="Electrolize"/>
                <a:sym typeface="Electrolize"/>
              </a:rPr>
              <a:t>You can help by…</a:t>
            </a:r>
            <a:endParaRPr sz="7200">
              <a:solidFill>
                <a:srgbClr val="00FF9D"/>
              </a:solidFill>
            </a:endParaRPr>
          </a:p>
          <a:p>
            <a:pPr marL="457200" lvl="0" indent="-685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FF9D"/>
              </a:buClr>
              <a:buSzPts val="7200"/>
              <a:buChar char="●"/>
            </a:pPr>
            <a:r>
              <a:rPr lang="en" sz="7200">
                <a:solidFill>
                  <a:srgbClr val="00FF9D"/>
                </a:solidFill>
              </a:rPr>
              <a:t> raise money for organizations,</a:t>
            </a:r>
            <a:endParaRPr sz="7200">
              <a:solidFill>
                <a:srgbClr val="00FF9D"/>
              </a:solidFill>
            </a:endParaRPr>
          </a:p>
          <a:p>
            <a:pPr marL="457200" lvl="0" indent="-685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9D"/>
              </a:buClr>
              <a:buSzPts val="7200"/>
              <a:buChar char="●"/>
            </a:pPr>
            <a:r>
              <a:rPr lang="en" sz="7200">
                <a:solidFill>
                  <a:srgbClr val="00FF9D"/>
                </a:solidFill>
              </a:rPr>
              <a:t> sending water, like to pore</a:t>
            </a:r>
            <a:endParaRPr sz="7200">
              <a:solidFill>
                <a:srgbClr val="00FF9D"/>
              </a:solidFill>
            </a:endParaRPr>
          </a:p>
          <a:p>
            <a:pPr marL="457200" lvl="0" indent="-685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9D"/>
              </a:buClr>
              <a:buSzPts val="7200"/>
              <a:buChar char="●"/>
            </a:pPr>
            <a:r>
              <a:rPr lang="en" sz="7200">
                <a:solidFill>
                  <a:srgbClr val="00FF9D"/>
                </a:solidFill>
              </a:rPr>
              <a:t> help teach and share info about the issue to build awareness.</a:t>
            </a:r>
            <a:endParaRPr sz="7200">
              <a:solidFill>
                <a:srgbClr val="00FF9D"/>
              </a:solidFill>
            </a:endParaRPr>
          </a:p>
          <a:p>
            <a:pPr marL="457200" lvl="0" indent="-685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9D"/>
              </a:buClr>
              <a:buSzPts val="7200"/>
              <a:buChar char="●"/>
            </a:pPr>
            <a:r>
              <a:rPr lang="en" sz="7200">
                <a:solidFill>
                  <a:srgbClr val="00FF9D"/>
                </a:solidFill>
              </a:rPr>
              <a:t>support impactful organizations on the ground</a:t>
            </a:r>
            <a:endParaRPr sz="7200">
              <a:solidFill>
                <a:srgbClr val="00FF9D"/>
              </a:solidFill>
            </a:endParaRPr>
          </a:p>
          <a:p>
            <a:pPr marL="457200" lvl="0" indent="-685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9D"/>
              </a:buClr>
              <a:buSzPts val="7200"/>
              <a:buChar char="●"/>
            </a:pPr>
            <a:r>
              <a:rPr lang="en" sz="7200">
                <a:solidFill>
                  <a:srgbClr val="00FF9D"/>
                </a:solidFill>
              </a:rPr>
              <a:t>  pay particular attention to those most impacted.</a:t>
            </a:r>
            <a:endParaRPr sz="7200">
              <a:solidFill>
                <a:srgbClr val="00FF9D"/>
              </a:solidFill>
            </a:endParaRPr>
          </a:p>
          <a:p>
            <a:pPr marL="457200" lvl="0" indent="-685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9D"/>
              </a:buClr>
              <a:buSzPts val="7200"/>
              <a:buChar char="●"/>
            </a:pPr>
            <a:r>
              <a:rPr lang="en" sz="7200">
                <a:solidFill>
                  <a:srgbClr val="00FF9D"/>
                </a:solidFill>
              </a:rPr>
              <a:t> recognize access to clean water isn't just an overseas problem. </a:t>
            </a:r>
            <a:endParaRPr sz="7200">
              <a:solidFill>
                <a:srgbClr val="00FF9D"/>
              </a:solidFill>
            </a:endParaRPr>
          </a:p>
          <a:p>
            <a:pPr marL="457200" lvl="0" indent="-685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9D"/>
              </a:buClr>
              <a:buSzPts val="7200"/>
              <a:buChar char="●"/>
            </a:pPr>
            <a:r>
              <a:rPr lang="en" sz="7200">
                <a:solidFill>
                  <a:srgbClr val="00FF9D"/>
                </a:solidFill>
              </a:rPr>
              <a:t> you can build a well which has fresh water that people can dri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93cefa552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d93cefa552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Access to water is a big problem and if we don’t act now people will get sick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You can help by volunteering and save our water resources.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You can also help by raising money for orgainisations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We use water for all sorts of things like for cooking , taking a bath , brushing our teeth and more.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Little freshwater is available and some of it is in glaciers, so we should use our water mindfully and do not waste it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If we try, we can get water to everyone who needs it.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d93cefa552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d93cefa552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2336575" y="3352075"/>
            <a:ext cx="4470900" cy="5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ctrTitle"/>
          </p:nvPr>
        </p:nvSpPr>
        <p:spPr>
          <a:xfrm>
            <a:off x="2861000" y="1391235"/>
            <a:ext cx="3422100" cy="192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AUTOLAYOUT_13">
    <p:bg>
      <p:bgPr>
        <a:solidFill>
          <a:srgbClr val="FFFFF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4"/>
          <p:cNvSpPr/>
          <p:nvPr/>
        </p:nvSpPr>
        <p:spPr>
          <a:xfrm rot="5400000">
            <a:off x="-47550" y="176194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4"/>
          <p:cNvSpPr/>
          <p:nvPr/>
        </p:nvSpPr>
        <p:spPr>
          <a:xfrm rot="5400000">
            <a:off x="-47550" y="4755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4"/>
          <p:cNvSpPr/>
          <p:nvPr/>
        </p:nvSpPr>
        <p:spPr>
          <a:xfrm rot="-5400000">
            <a:off x="-47416" y="47628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4"/>
          <p:cNvSpPr/>
          <p:nvPr/>
        </p:nvSpPr>
        <p:spPr>
          <a:xfrm rot="5400000">
            <a:off x="1476378" y="176194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/>
          <p:nvPr/>
        </p:nvSpPr>
        <p:spPr>
          <a:xfrm rot="-5400000">
            <a:off x="1690750" y="4548000"/>
            <a:ext cx="428700" cy="762000"/>
          </a:xfrm>
          <a:prstGeom prst="rtTriangl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4"/>
          <p:cNvSpPr/>
          <p:nvPr/>
        </p:nvSpPr>
        <p:spPr>
          <a:xfrm rot="-5400000">
            <a:off x="1476512" y="47628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/>
          <p:nvPr/>
        </p:nvSpPr>
        <p:spPr>
          <a:xfrm rot="-5400000" flipH="1">
            <a:off x="714548" y="176194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/>
          <p:nvPr/>
        </p:nvSpPr>
        <p:spPr>
          <a:xfrm rot="5400000">
            <a:off x="-47550" y="904795"/>
            <a:ext cx="8571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4"/>
          <p:cNvSpPr/>
          <p:nvPr/>
        </p:nvSpPr>
        <p:spPr>
          <a:xfrm rot="-5400000">
            <a:off x="1476512" y="1333525"/>
            <a:ext cx="8571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4"/>
          <p:cNvSpPr/>
          <p:nvPr/>
        </p:nvSpPr>
        <p:spPr>
          <a:xfrm rot="-5400000" flipH="1">
            <a:off x="714548" y="4755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4"/>
          <p:cNvSpPr/>
          <p:nvPr/>
        </p:nvSpPr>
        <p:spPr>
          <a:xfrm rot="-5400000" flipH="1">
            <a:off x="714548" y="904795"/>
            <a:ext cx="857100" cy="7620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/>
          <p:nvPr/>
        </p:nvSpPr>
        <p:spPr>
          <a:xfrm rot="-5400000">
            <a:off x="166784" y="4548000"/>
            <a:ext cx="4287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4"/>
          <p:cNvSpPr/>
          <p:nvPr/>
        </p:nvSpPr>
        <p:spPr>
          <a:xfrm rot="-5400000" flipH="1">
            <a:off x="166707" y="-166445"/>
            <a:ext cx="4287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4"/>
          <p:cNvSpPr/>
          <p:nvPr/>
        </p:nvSpPr>
        <p:spPr>
          <a:xfrm rot="-5400000" flipH="1">
            <a:off x="1690635" y="-166445"/>
            <a:ext cx="4287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4"/>
          <p:cNvSpPr/>
          <p:nvPr/>
        </p:nvSpPr>
        <p:spPr>
          <a:xfrm rot="5400000" flipH="1">
            <a:off x="714337" y="47628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4"/>
          <p:cNvSpPr/>
          <p:nvPr/>
        </p:nvSpPr>
        <p:spPr>
          <a:xfrm rot="5400000" flipH="1">
            <a:off x="714337" y="1333525"/>
            <a:ext cx="8571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4"/>
          <p:cNvSpPr/>
          <p:nvPr/>
        </p:nvSpPr>
        <p:spPr>
          <a:xfrm rot="-5400000">
            <a:off x="-47416" y="1333525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4"/>
          <p:cNvSpPr/>
          <p:nvPr/>
        </p:nvSpPr>
        <p:spPr>
          <a:xfrm rot="5400000">
            <a:off x="1476378" y="4755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4"/>
          <p:cNvSpPr/>
          <p:nvPr/>
        </p:nvSpPr>
        <p:spPr>
          <a:xfrm rot="5400000">
            <a:off x="1476378" y="904795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4"/>
          <p:cNvSpPr/>
          <p:nvPr/>
        </p:nvSpPr>
        <p:spPr>
          <a:xfrm rot="5400000" flipH="1">
            <a:off x="928614" y="4548000"/>
            <a:ext cx="4287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4"/>
          <p:cNvSpPr/>
          <p:nvPr/>
        </p:nvSpPr>
        <p:spPr>
          <a:xfrm rot="5400000">
            <a:off x="928614" y="-166445"/>
            <a:ext cx="4287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 rot="5400000">
            <a:off x="-47550" y="3476366"/>
            <a:ext cx="857100" cy="7620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4"/>
          <p:cNvSpPr/>
          <p:nvPr/>
        </p:nvSpPr>
        <p:spPr>
          <a:xfrm rot="-5400000">
            <a:off x="-47416" y="2190706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4"/>
          <p:cNvSpPr/>
          <p:nvPr/>
        </p:nvSpPr>
        <p:spPr>
          <a:xfrm rot="5400000">
            <a:off x="1476378" y="3476366"/>
            <a:ext cx="857100" cy="7620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4"/>
          <p:cNvSpPr/>
          <p:nvPr/>
        </p:nvSpPr>
        <p:spPr>
          <a:xfrm rot="-5400000">
            <a:off x="1476512" y="2190706"/>
            <a:ext cx="857100" cy="762000"/>
          </a:xfrm>
          <a:prstGeom prst="triangle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4"/>
          <p:cNvSpPr/>
          <p:nvPr/>
        </p:nvSpPr>
        <p:spPr>
          <a:xfrm rot="-5400000" flipH="1">
            <a:off x="714548" y="3476366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4"/>
          <p:cNvSpPr/>
          <p:nvPr/>
        </p:nvSpPr>
        <p:spPr>
          <a:xfrm rot="5400000">
            <a:off x="-47550" y="2619221"/>
            <a:ext cx="8571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/>
          <p:cNvSpPr/>
          <p:nvPr/>
        </p:nvSpPr>
        <p:spPr>
          <a:xfrm rot="-5400000">
            <a:off x="1476512" y="304795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4"/>
          <p:cNvSpPr/>
          <p:nvPr/>
        </p:nvSpPr>
        <p:spPr>
          <a:xfrm rot="-5400000" flipH="1">
            <a:off x="714548" y="2619221"/>
            <a:ext cx="857100" cy="7620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4"/>
          <p:cNvSpPr/>
          <p:nvPr/>
        </p:nvSpPr>
        <p:spPr>
          <a:xfrm rot="5400000" flipH="1">
            <a:off x="714337" y="2190706"/>
            <a:ext cx="8571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4"/>
          <p:cNvSpPr/>
          <p:nvPr/>
        </p:nvSpPr>
        <p:spPr>
          <a:xfrm rot="5400000" flipH="1">
            <a:off x="714337" y="304795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4"/>
          <p:cNvSpPr/>
          <p:nvPr/>
        </p:nvSpPr>
        <p:spPr>
          <a:xfrm rot="-5400000">
            <a:off x="-47416" y="304795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4"/>
          <p:cNvSpPr/>
          <p:nvPr/>
        </p:nvSpPr>
        <p:spPr>
          <a:xfrm rot="5400000">
            <a:off x="1476378" y="2619221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4"/>
          <p:cNvSpPr/>
          <p:nvPr/>
        </p:nvSpPr>
        <p:spPr>
          <a:xfrm rot="-5400000">
            <a:off x="-47416" y="3905326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4"/>
          <p:cNvSpPr/>
          <p:nvPr/>
        </p:nvSpPr>
        <p:spPr>
          <a:xfrm rot="-5400000">
            <a:off x="1476512" y="3905326"/>
            <a:ext cx="857100" cy="762000"/>
          </a:xfrm>
          <a:prstGeom prst="triangle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4"/>
          <p:cNvSpPr/>
          <p:nvPr/>
        </p:nvSpPr>
        <p:spPr>
          <a:xfrm rot="5400000">
            <a:off x="-47550" y="4333841"/>
            <a:ext cx="8571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4"/>
          <p:cNvSpPr/>
          <p:nvPr/>
        </p:nvSpPr>
        <p:spPr>
          <a:xfrm rot="-5400000" flipH="1">
            <a:off x="714548" y="4333841"/>
            <a:ext cx="857100" cy="7620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4"/>
          <p:cNvSpPr/>
          <p:nvPr/>
        </p:nvSpPr>
        <p:spPr>
          <a:xfrm rot="5400000" flipH="1">
            <a:off x="714337" y="3905326"/>
            <a:ext cx="8571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4"/>
          <p:cNvSpPr/>
          <p:nvPr/>
        </p:nvSpPr>
        <p:spPr>
          <a:xfrm rot="5400000">
            <a:off x="1476416" y="4333549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2894475" y="450971"/>
            <a:ext cx="5740800" cy="144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xfrm>
            <a:off x="2894475" y="1938950"/>
            <a:ext cx="5740800" cy="264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000"/>
              <a:buChar char="●"/>
              <a:defRPr sz="2000">
                <a:solidFill>
                  <a:srgbClr val="616161"/>
                </a:solidFill>
              </a:defRPr>
            </a:lvl1pPr>
            <a:lvl2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○"/>
              <a:defRPr sz="1600">
                <a:solidFill>
                  <a:srgbClr val="616161"/>
                </a:solidFill>
              </a:defRPr>
            </a:lvl2pPr>
            <a:lvl3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■"/>
              <a:defRPr sz="1600">
                <a:solidFill>
                  <a:srgbClr val="616161"/>
                </a:solidFill>
              </a:defRPr>
            </a:lvl3pPr>
            <a:lvl4pPr marL="182880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●"/>
              <a:defRPr sz="1600">
                <a:solidFill>
                  <a:srgbClr val="616161"/>
                </a:solidFill>
              </a:defRPr>
            </a:lvl4pPr>
            <a:lvl5pPr marL="228600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○"/>
              <a:defRPr sz="1600">
                <a:solidFill>
                  <a:srgbClr val="616161"/>
                </a:solidFill>
              </a:defRPr>
            </a:lvl5pPr>
            <a:lvl6pPr marL="274320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■"/>
              <a:defRPr sz="1600">
                <a:solidFill>
                  <a:srgbClr val="616161"/>
                </a:solidFill>
              </a:defRPr>
            </a:lvl6pPr>
            <a:lvl7pPr marL="320040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●"/>
              <a:defRPr sz="1600">
                <a:solidFill>
                  <a:srgbClr val="616161"/>
                </a:solidFill>
              </a:defRPr>
            </a:lvl7pPr>
            <a:lvl8pPr marL="365760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○"/>
              <a:defRPr sz="1600">
                <a:solidFill>
                  <a:srgbClr val="616161"/>
                </a:solidFill>
              </a:defRPr>
            </a:lvl8pPr>
            <a:lvl9pPr marL="411480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■"/>
              <a:defRPr sz="1600">
                <a:solidFill>
                  <a:srgbClr val="61616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AUTOLAYOUT_14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5"/>
          <p:cNvSpPr/>
          <p:nvPr/>
        </p:nvSpPr>
        <p:spPr>
          <a:xfrm>
            <a:off x="3341300" y="314875"/>
            <a:ext cx="5486400" cy="451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5"/>
          <p:cNvSpPr/>
          <p:nvPr/>
        </p:nvSpPr>
        <p:spPr>
          <a:xfrm>
            <a:off x="3341300" y="314875"/>
            <a:ext cx="5486400" cy="11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348300" y="428200"/>
            <a:ext cx="2351400" cy="439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3539325" y="593900"/>
            <a:ext cx="5090400" cy="401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 sz="1400">
                <a:solidFill>
                  <a:srgbClr val="666666"/>
                </a:solidFill>
              </a:defRPr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commons.wikimedia.org/wiki/File:LOMBOK_clean_water_(10708874693).jpg" TargetMode="External"/><Relationship Id="rId5" Type="http://schemas.openxmlformats.org/officeDocument/2006/relationships/image" Target="../media/image12.jpg"/><Relationship Id="rId4" Type="http://schemas.openxmlformats.org/officeDocument/2006/relationships/hyperlink" Target="https://www.flickr.com/photos/usaid-indonesia/40069559944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ic.navy.mil/om/base_support/command_and_staff/public-affairs/navy-community-service-program.html" TargetMode="Externa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0.jp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/>
        </p:nvSpPr>
        <p:spPr>
          <a:xfrm>
            <a:off x="2592225" y="955050"/>
            <a:ext cx="4284000" cy="48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rgbClr val="0000FF"/>
                </a:solidFill>
                <a:latin typeface="Electrolize"/>
                <a:ea typeface="Electrolize"/>
                <a:cs typeface="Electrolize"/>
                <a:sym typeface="Electrolize"/>
              </a:rPr>
              <a:t>  </a:t>
            </a:r>
            <a:r>
              <a:rPr lang="en" sz="10000">
                <a:solidFill>
                  <a:schemeClr val="accent6"/>
                </a:solidFill>
                <a:latin typeface="Electrolize"/>
                <a:ea typeface="Electrolize"/>
                <a:cs typeface="Electrolize"/>
                <a:sym typeface="Electrolize"/>
              </a:rPr>
              <a:t>PSA</a:t>
            </a:r>
            <a:endParaRPr sz="10000">
              <a:solidFill>
                <a:schemeClr val="accent6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6"/>
                </a:solidFill>
                <a:latin typeface="Electrolize"/>
                <a:ea typeface="Electrolize"/>
                <a:cs typeface="Electrolize"/>
                <a:sym typeface="Electrolize"/>
              </a:rPr>
              <a:t>    Access to water</a:t>
            </a:r>
            <a:r>
              <a:rPr lang="en" sz="10000">
                <a:solidFill>
                  <a:schemeClr val="accent6"/>
                </a:solidFill>
                <a:latin typeface="Electrolize"/>
                <a:ea typeface="Electrolize"/>
                <a:cs typeface="Electrolize"/>
                <a:sym typeface="Electrolize"/>
              </a:rPr>
              <a:t> </a:t>
            </a:r>
            <a:endParaRPr sz="10000">
              <a:solidFill>
                <a:schemeClr val="accent6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0">
              <a:latin typeface="Electrolize"/>
              <a:ea typeface="Electrolize"/>
              <a:cs typeface="Electrolize"/>
              <a:sym typeface="Electrolize"/>
            </a:endParaRPr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3800" y="3477038"/>
            <a:ext cx="2210200" cy="166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/>
        </p:nvSpPr>
        <p:spPr>
          <a:xfrm>
            <a:off x="-2669225" y="164950"/>
            <a:ext cx="212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"/>
            <a:ext cx="2210196" cy="166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>
            <a:spLocks noGrp="1"/>
          </p:cNvSpPr>
          <p:nvPr>
            <p:ph type="title"/>
          </p:nvPr>
        </p:nvSpPr>
        <p:spPr>
          <a:xfrm>
            <a:off x="2577950" y="102423"/>
            <a:ext cx="4509900" cy="61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Introduction:</a:t>
            </a:r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body" idx="1"/>
          </p:nvPr>
        </p:nvSpPr>
        <p:spPr>
          <a:xfrm>
            <a:off x="2645800" y="718025"/>
            <a:ext cx="5979600" cy="42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457200" lvl="0" indent="-32580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Montserrat"/>
              <a:buChar char="●"/>
            </a:pPr>
            <a:r>
              <a:rPr lang="en" sz="2186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Access to water is a big problem because if you don’t have it you just die</a:t>
            </a:r>
            <a:endParaRPr sz="2186">
              <a:solidFill>
                <a:srgbClr val="00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0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21">
              <a:solidFill>
                <a:srgbClr val="0000FF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marL="457200" lvl="0" indent="-303847" algn="l" rtl="0">
              <a:lnSpc>
                <a:spcPct val="105000"/>
              </a:lnSpc>
              <a:spcBef>
                <a:spcPts val="1600"/>
              </a:spcBef>
              <a:spcAft>
                <a:spcPts val="0"/>
              </a:spcAft>
              <a:buClr>
                <a:srgbClr val="0000FF"/>
              </a:buClr>
              <a:buSzPct val="81389"/>
              <a:buFont typeface="Happy Monkey"/>
              <a:buChar char="●"/>
            </a:pPr>
            <a:r>
              <a:rPr lang="en" sz="2079">
                <a:solidFill>
                  <a:srgbClr val="0000FF"/>
                </a:solidFill>
                <a:latin typeface="Happy Monkey"/>
                <a:ea typeface="Happy Monkey"/>
                <a:cs typeface="Happy Monkey"/>
                <a:sym typeface="Happy Monkey"/>
              </a:rPr>
              <a:t>One billion people, almost 16% of Earth’s population have to walk for miles just to get water</a:t>
            </a:r>
            <a:endParaRPr sz="1692">
              <a:solidFill>
                <a:srgbClr val="0000FF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marL="0" lvl="0" indent="0" algn="l" rtl="0">
              <a:lnSpc>
                <a:spcPct val="10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250">
              <a:solidFill>
                <a:srgbClr val="0000FF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marL="457200" lvl="0" indent="-325885" algn="l" rtl="0">
              <a:lnSpc>
                <a:spcPct val="105000"/>
              </a:lnSpc>
              <a:spcBef>
                <a:spcPts val="160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Happy Monkey"/>
              <a:buChar char="●"/>
            </a:pPr>
            <a:r>
              <a:rPr lang="en" sz="2188">
                <a:solidFill>
                  <a:srgbClr val="0000FF"/>
                </a:solidFill>
                <a:latin typeface="Happy Monkey"/>
                <a:ea typeface="Happy Monkey"/>
                <a:cs typeface="Happy Monkey"/>
                <a:sym typeface="Happy Monkey"/>
              </a:rPr>
              <a:t>Water is not shared equally, some have little some have a lots</a:t>
            </a:r>
            <a:endParaRPr sz="2188">
              <a:solidFill>
                <a:srgbClr val="0000FF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marL="457200" lvl="0" indent="0" algn="l" rtl="0">
              <a:lnSpc>
                <a:spcPct val="10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550">
              <a:solidFill>
                <a:srgbClr val="0000FF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marL="457200" lvl="0" indent="-325669" algn="l" rtl="0">
              <a:lnSpc>
                <a:spcPct val="105000"/>
              </a:lnSpc>
              <a:spcBef>
                <a:spcPts val="160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Happy Monkey"/>
              <a:buChar char="●"/>
            </a:pPr>
            <a:r>
              <a:rPr lang="en" sz="2183">
                <a:solidFill>
                  <a:srgbClr val="0000FF"/>
                </a:solidFill>
                <a:latin typeface="Happy Monkey"/>
                <a:ea typeface="Happy Monkey"/>
                <a:cs typeface="Happy Monkey"/>
                <a:sym typeface="Happy Monkey"/>
              </a:rPr>
              <a:t>So we must share water equally around the world</a:t>
            </a:r>
            <a:endParaRPr sz="2183">
              <a:solidFill>
                <a:srgbClr val="0000FF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marL="457200" lvl="0" indent="0" algn="l" rtl="0">
              <a:lnSpc>
                <a:spcPct val="10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550">
              <a:solidFill>
                <a:srgbClr val="0000FF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marL="457200" lvl="0" indent="-322897" algn="l" rtl="0">
              <a:lnSpc>
                <a:spcPct val="105000"/>
              </a:lnSpc>
              <a:spcBef>
                <a:spcPts val="160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Happy Monkey"/>
              <a:buChar char="●"/>
            </a:pPr>
            <a:r>
              <a:rPr lang="en" sz="2121">
                <a:solidFill>
                  <a:srgbClr val="0000FF"/>
                </a:solidFill>
                <a:latin typeface="Happy Monkey"/>
                <a:ea typeface="Happy Monkey"/>
                <a:cs typeface="Happy Monkey"/>
                <a:sym typeface="Happy Monkey"/>
              </a:rPr>
              <a:t>If you don’t share it equally, fresh water will be limited and everybody won’t have the water they need </a:t>
            </a:r>
            <a:endParaRPr sz="2121">
              <a:solidFill>
                <a:srgbClr val="0000FF"/>
              </a:solidFill>
              <a:latin typeface="Happy Monkey"/>
              <a:ea typeface="Happy Monkey"/>
              <a:cs typeface="Happy Monkey"/>
              <a:sym typeface="Happy Monkey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5200000" y="210125"/>
            <a:ext cx="159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Speaker : Prithvi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1382450" y="1124850"/>
            <a:ext cx="119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7"/>
          <p:cNvSpPr txBox="1"/>
          <p:nvPr/>
        </p:nvSpPr>
        <p:spPr>
          <a:xfrm>
            <a:off x="-1430925" y="377325"/>
            <a:ext cx="165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536" y="666400"/>
            <a:ext cx="1792781" cy="119682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 txBox="1"/>
          <p:nvPr/>
        </p:nvSpPr>
        <p:spPr>
          <a:xfrm>
            <a:off x="-2984125" y="1904450"/>
            <a:ext cx="83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7"/>
          <p:cNvSpPr txBox="1"/>
          <p:nvPr/>
        </p:nvSpPr>
        <p:spPr>
          <a:xfrm>
            <a:off x="-2219350" y="1064700"/>
            <a:ext cx="111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7"/>
          <p:cNvSpPr txBox="1"/>
          <p:nvPr/>
        </p:nvSpPr>
        <p:spPr>
          <a:xfrm>
            <a:off x="-2324325" y="2204350"/>
            <a:ext cx="111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7"/>
          <p:cNvSpPr txBox="1"/>
          <p:nvPr/>
        </p:nvSpPr>
        <p:spPr>
          <a:xfrm>
            <a:off x="-2699225" y="2594250"/>
            <a:ext cx="1195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7"/>
          <p:cNvSpPr txBox="1"/>
          <p:nvPr/>
        </p:nvSpPr>
        <p:spPr>
          <a:xfrm>
            <a:off x="-1409600" y="1814475"/>
            <a:ext cx="111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7"/>
          <p:cNvSpPr txBox="1"/>
          <p:nvPr/>
        </p:nvSpPr>
        <p:spPr>
          <a:xfrm>
            <a:off x="-70875" y="160825"/>
            <a:ext cx="242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: Prithvi Saravanakumar</a:t>
            </a:r>
            <a:endParaRPr/>
          </a:p>
        </p:txBody>
      </p:sp>
      <p:pic>
        <p:nvPicPr>
          <p:cNvPr id="129" name="Google Shape;12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525" y="2279475"/>
            <a:ext cx="1792800" cy="1190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525" y="3886250"/>
            <a:ext cx="1792801" cy="100845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 txBox="1"/>
          <p:nvPr/>
        </p:nvSpPr>
        <p:spPr>
          <a:xfrm>
            <a:off x="-2549250" y="704800"/>
            <a:ext cx="1379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could only be 6 words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title"/>
          </p:nvPr>
        </p:nvSpPr>
        <p:spPr>
          <a:xfrm>
            <a:off x="348300" y="428200"/>
            <a:ext cx="2351400" cy="43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dive in access to water</a:t>
            </a:r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body" idx="1"/>
          </p:nvPr>
        </p:nvSpPr>
        <p:spPr>
          <a:xfrm>
            <a:off x="3428225" y="904750"/>
            <a:ext cx="5334600" cy="40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Char char="●"/>
            </a:pPr>
            <a:r>
              <a:rPr lang="en" sz="2000">
                <a:solidFill>
                  <a:srgbClr val="0000FF"/>
                </a:solidFill>
              </a:rPr>
              <a:t>People in Australia take 2 min showers. </a:t>
            </a:r>
            <a:endParaRPr sz="2000">
              <a:solidFill>
                <a:srgbClr val="0000FF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Char char="●"/>
            </a:pPr>
            <a:r>
              <a:rPr lang="en" sz="2000">
                <a:solidFill>
                  <a:srgbClr val="0000FF"/>
                </a:solidFill>
              </a:rPr>
              <a:t>Over 99% of earth's water is frozen </a:t>
            </a:r>
            <a:endParaRPr sz="2000">
              <a:solidFill>
                <a:srgbClr val="0000FF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Char char="●"/>
            </a:pPr>
            <a:r>
              <a:rPr lang="en" sz="2000">
                <a:solidFill>
                  <a:srgbClr val="0000FF"/>
                </a:solidFill>
              </a:rPr>
              <a:t> need water to cook and bath</a:t>
            </a:r>
            <a:endParaRPr sz="2000">
              <a:solidFill>
                <a:srgbClr val="0000FF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Char char="●"/>
            </a:pPr>
            <a:r>
              <a:rPr lang="en" sz="2000">
                <a:solidFill>
                  <a:srgbClr val="0000FF"/>
                </a:solidFill>
              </a:rPr>
              <a:t>Only 1% of water is accessible. </a:t>
            </a:r>
            <a:endParaRPr sz="2000">
              <a:solidFill>
                <a:srgbClr val="0000FF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Char char="●"/>
            </a:pPr>
            <a:r>
              <a:rPr lang="en" sz="2000">
                <a:solidFill>
                  <a:srgbClr val="0000FF"/>
                </a:solidFill>
              </a:rPr>
              <a:t>farmers won't grow crops without water</a:t>
            </a:r>
            <a:endParaRPr sz="2000">
              <a:solidFill>
                <a:srgbClr val="0000FF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Char char="●"/>
            </a:pPr>
            <a:r>
              <a:rPr lang="en" sz="2000">
                <a:solidFill>
                  <a:srgbClr val="0000FF"/>
                </a:solidFill>
              </a:rPr>
              <a:t>Water is not shared equally</a:t>
            </a:r>
            <a:endParaRPr sz="2000">
              <a:solidFill>
                <a:srgbClr val="0000FF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Char char="●"/>
            </a:pPr>
            <a:r>
              <a:rPr lang="en" sz="2000">
                <a:solidFill>
                  <a:srgbClr val="0000FF"/>
                </a:solidFill>
              </a:rPr>
              <a:t>Earth is known for water</a:t>
            </a:r>
            <a:endParaRPr sz="2000">
              <a:solidFill>
                <a:srgbClr val="0000FF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Char char="●"/>
            </a:pPr>
            <a:r>
              <a:rPr lang="en" sz="2000">
                <a:solidFill>
                  <a:srgbClr val="0000FF"/>
                </a:solidFill>
              </a:rPr>
              <a:t>People walk 15 min to get  water</a:t>
            </a:r>
            <a:endParaRPr sz="2000">
              <a:solidFill>
                <a:srgbClr val="0000FF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Char char="●"/>
            </a:pPr>
            <a:endParaRPr sz="2000">
              <a:solidFill>
                <a:srgbClr val="0000FF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Char char="●"/>
            </a:pPr>
            <a:endParaRPr sz="200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/>
          </a:p>
        </p:txBody>
      </p:sp>
      <p:sp>
        <p:nvSpPr>
          <p:cNvPr id="138" name="Google Shape;138;p18"/>
          <p:cNvSpPr txBox="1"/>
          <p:nvPr/>
        </p:nvSpPr>
        <p:spPr>
          <a:xfrm>
            <a:off x="9432075" y="1275375"/>
            <a:ext cx="1653900" cy="6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8"/>
          <p:cNvSpPr txBox="1"/>
          <p:nvPr/>
        </p:nvSpPr>
        <p:spPr>
          <a:xfrm>
            <a:off x="8623500" y="2952850"/>
            <a:ext cx="165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" name="Google Shape;14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000" y="1762700"/>
            <a:ext cx="2469976" cy="306529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8"/>
          <p:cNvSpPr txBox="1"/>
          <p:nvPr/>
        </p:nvSpPr>
        <p:spPr>
          <a:xfrm>
            <a:off x="10571125" y="504550"/>
            <a:ext cx="175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8"/>
          <p:cNvSpPr txBox="1"/>
          <p:nvPr/>
        </p:nvSpPr>
        <p:spPr>
          <a:xfrm>
            <a:off x="-1962100" y="1541650"/>
            <a:ext cx="50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8"/>
          <p:cNvSpPr txBox="1"/>
          <p:nvPr/>
        </p:nvSpPr>
        <p:spPr>
          <a:xfrm>
            <a:off x="4229400" y="3166150"/>
            <a:ext cx="2864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000FF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000FF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144" name="Google Shape;144;p18"/>
          <p:cNvSpPr txBox="1"/>
          <p:nvPr/>
        </p:nvSpPr>
        <p:spPr>
          <a:xfrm>
            <a:off x="467963" y="104350"/>
            <a:ext cx="199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Speaker : Aditi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-2759200" y="-44975"/>
            <a:ext cx="175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8"/>
          <p:cNvSpPr txBox="1"/>
          <p:nvPr/>
        </p:nvSpPr>
        <p:spPr>
          <a:xfrm>
            <a:off x="-1474875" y="780825"/>
            <a:ext cx="94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8"/>
          <p:cNvSpPr txBox="1"/>
          <p:nvPr/>
        </p:nvSpPr>
        <p:spPr>
          <a:xfrm>
            <a:off x="-2444275" y="-164950"/>
            <a:ext cx="1993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" name="Google Shape;148;p18"/>
          <p:cNvSpPr/>
          <p:nvPr/>
        </p:nvSpPr>
        <p:spPr>
          <a:xfrm>
            <a:off x="3703925" y="0"/>
            <a:ext cx="4438800" cy="891900"/>
          </a:xfrm>
          <a:prstGeom prst="horizontalScroll">
            <a:avLst>
              <a:gd name="adj" fmla="val 12500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Amatic SC"/>
                <a:ea typeface="Amatic SC"/>
                <a:cs typeface="Amatic SC"/>
                <a:sym typeface="Amatic SC"/>
              </a:rPr>
              <a:t>Help out everyone to save our water</a:t>
            </a:r>
            <a:endParaRPr sz="31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>
            <a:spLocks noGrp="1"/>
          </p:cNvSpPr>
          <p:nvPr>
            <p:ph type="title" idx="4294967295"/>
          </p:nvPr>
        </p:nvSpPr>
        <p:spPr>
          <a:xfrm>
            <a:off x="305450" y="182225"/>
            <a:ext cx="3142800" cy="15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Facts about access to water</a:t>
            </a:r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body" idx="4294967295"/>
          </p:nvPr>
        </p:nvSpPr>
        <p:spPr>
          <a:xfrm>
            <a:off x="4610700" y="525950"/>
            <a:ext cx="4206600" cy="40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5821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2401">
                <a:solidFill>
                  <a:schemeClr val="lt1"/>
                </a:solidFill>
              </a:rPr>
              <a:t>need water to survive                              300 million people in Africa do not have access to water</a:t>
            </a:r>
            <a:endParaRPr sz="2401">
              <a:solidFill>
                <a:schemeClr val="lt1"/>
              </a:solidFill>
            </a:endParaRPr>
          </a:p>
          <a:p>
            <a:pPr marL="457200" lvl="0" indent="-35821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2401">
                <a:solidFill>
                  <a:schemeClr val="lt1"/>
                </a:solidFill>
              </a:rPr>
              <a:t>Some walk 15 minutes or more to get access to water</a:t>
            </a:r>
            <a:endParaRPr sz="2401">
              <a:solidFill>
                <a:schemeClr val="lt1"/>
              </a:solidFill>
            </a:endParaRPr>
          </a:p>
          <a:p>
            <a:pPr marL="457200" lvl="0" indent="-35821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2401">
                <a:solidFill>
                  <a:schemeClr val="lt1"/>
                </a:solidFill>
              </a:rPr>
              <a:t> Amount of water not fairly distributed  </a:t>
            </a:r>
            <a:endParaRPr sz="2401">
              <a:solidFill>
                <a:schemeClr val="lt1"/>
              </a:solidFill>
            </a:endParaRPr>
          </a:p>
          <a:p>
            <a:pPr marL="457200" lvl="0" indent="-35821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2401">
                <a:solidFill>
                  <a:schemeClr val="lt1"/>
                </a:solidFill>
              </a:rPr>
              <a:t> China has access to 1/10 of fresh water </a:t>
            </a:r>
            <a:endParaRPr sz="2401">
              <a:solidFill>
                <a:schemeClr val="lt1"/>
              </a:solidFill>
            </a:endParaRPr>
          </a:p>
          <a:p>
            <a:pPr marL="457200" lvl="0" indent="-35821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2401">
                <a:solidFill>
                  <a:schemeClr val="lt1"/>
                </a:solidFill>
              </a:rPr>
              <a:t>Now it is very easy to get water unlike then.</a:t>
            </a:r>
            <a:endParaRPr sz="240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900"/>
          </a:p>
        </p:txBody>
      </p:sp>
      <p:pic>
        <p:nvPicPr>
          <p:cNvPr id="155" name="Google Shape;15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075" y="1427625"/>
            <a:ext cx="2667531" cy="177835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 txBox="1"/>
          <p:nvPr/>
        </p:nvSpPr>
        <p:spPr>
          <a:xfrm>
            <a:off x="3297600" y="67825"/>
            <a:ext cx="1313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 : Cecilia</a:t>
            </a:r>
            <a:endParaRPr/>
          </a:p>
        </p:txBody>
      </p:sp>
      <p:pic>
        <p:nvPicPr>
          <p:cNvPr id="157" name="Google Shape;157;p19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013" y="3205975"/>
            <a:ext cx="2006326" cy="13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41913" y="3205975"/>
            <a:ext cx="2220888" cy="147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9"/>
          <p:cNvSpPr/>
          <p:nvPr/>
        </p:nvSpPr>
        <p:spPr>
          <a:xfrm>
            <a:off x="4859950" y="1102575"/>
            <a:ext cx="74400" cy="86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9"/>
          <p:cNvSpPr txBox="1"/>
          <p:nvPr/>
        </p:nvSpPr>
        <p:spPr>
          <a:xfrm>
            <a:off x="-2087450" y="385300"/>
            <a:ext cx="16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9"/>
          <p:cNvSpPr txBox="1"/>
          <p:nvPr/>
        </p:nvSpPr>
        <p:spPr>
          <a:xfrm>
            <a:off x="10808200" y="2798075"/>
            <a:ext cx="73407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9"/>
          <p:cNvSpPr/>
          <p:nvPr/>
        </p:nvSpPr>
        <p:spPr>
          <a:xfrm>
            <a:off x="4610700" y="3308775"/>
            <a:ext cx="74400" cy="86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 txBox="1">
            <a:spLocks noGrp="1"/>
          </p:cNvSpPr>
          <p:nvPr>
            <p:ph type="title" idx="4294967295"/>
          </p:nvPr>
        </p:nvSpPr>
        <p:spPr>
          <a:xfrm>
            <a:off x="311700" y="751700"/>
            <a:ext cx="67215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you help?</a:t>
            </a:r>
            <a:endParaRPr/>
          </a:p>
        </p:txBody>
      </p:sp>
      <p:sp>
        <p:nvSpPr>
          <p:cNvPr id="169" name="Google Shape;169;p20"/>
          <p:cNvSpPr txBox="1">
            <a:spLocks noGrp="1"/>
          </p:cNvSpPr>
          <p:nvPr>
            <p:ph type="body" idx="4294967295"/>
          </p:nvPr>
        </p:nvSpPr>
        <p:spPr>
          <a:xfrm>
            <a:off x="0" y="1865550"/>
            <a:ext cx="8520600" cy="24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00FF9D"/>
                </a:solidFill>
                <a:latin typeface="Electrolize"/>
                <a:ea typeface="Electrolize"/>
                <a:cs typeface="Electrolize"/>
                <a:sym typeface="Electrolize"/>
              </a:rPr>
              <a:t>You can help by…</a:t>
            </a:r>
            <a:endParaRPr sz="7200">
              <a:solidFill>
                <a:srgbClr val="00FF9D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00FF9D"/>
              </a:buClr>
              <a:buSzPct val="100000"/>
              <a:buChar char="●"/>
            </a:pPr>
            <a:r>
              <a:rPr lang="en" sz="7200">
                <a:solidFill>
                  <a:srgbClr val="00FF9D"/>
                </a:solidFill>
              </a:rPr>
              <a:t> raise money for organizations,</a:t>
            </a:r>
            <a:endParaRPr sz="7200">
              <a:solidFill>
                <a:srgbClr val="00FF9D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FF9D"/>
              </a:buClr>
              <a:buSzPct val="100000"/>
              <a:buChar char="●"/>
            </a:pPr>
            <a:r>
              <a:rPr lang="en" sz="7200">
                <a:solidFill>
                  <a:srgbClr val="00FF9D"/>
                </a:solidFill>
              </a:rPr>
              <a:t> sending water, like to pore</a:t>
            </a:r>
            <a:endParaRPr sz="7200">
              <a:solidFill>
                <a:srgbClr val="00FF9D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FF9D"/>
              </a:buClr>
              <a:buSzPct val="100000"/>
              <a:buChar char="●"/>
            </a:pPr>
            <a:r>
              <a:rPr lang="en" sz="7200">
                <a:solidFill>
                  <a:srgbClr val="00FF9D"/>
                </a:solidFill>
              </a:rPr>
              <a:t> help teach and share info about the issue to build awareness.</a:t>
            </a:r>
            <a:endParaRPr sz="7200">
              <a:solidFill>
                <a:srgbClr val="00FF9D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FF9D"/>
              </a:buClr>
              <a:buSzPct val="100000"/>
              <a:buChar char="●"/>
            </a:pPr>
            <a:r>
              <a:rPr lang="en" sz="7200">
                <a:solidFill>
                  <a:srgbClr val="00FF9D"/>
                </a:solidFill>
              </a:rPr>
              <a:t>support impactful organizations on the ground</a:t>
            </a:r>
            <a:endParaRPr sz="7200">
              <a:solidFill>
                <a:srgbClr val="00FF9D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FF9D"/>
              </a:buClr>
              <a:buSzPct val="100000"/>
              <a:buChar char="●"/>
            </a:pPr>
            <a:r>
              <a:rPr lang="en" sz="7200">
                <a:solidFill>
                  <a:srgbClr val="00FF9D"/>
                </a:solidFill>
              </a:rPr>
              <a:t>  pay particular attention to those most impacted.</a:t>
            </a:r>
            <a:endParaRPr sz="7200">
              <a:solidFill>
                <a:srgbClr val="00FF9D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FF9D"/>
              </a:buClr>
              <a:buSzPct val="100000"/>
              <a:buChar char="●"/>
            </a:pPr>
            <a:r>
              <a:rPr lang="en" sz="7200">
                <a:solidFill>
                  <a:srgbClr val="00FF9D"/>
                </a:solidFill>
              </a:rPr>
              <a:t> recognize access to clean water isn't just an overseas problem. </a:t>
            </a:r>
            <a:endParaRPr sz="7200">
              <a:solidFill>
                <a:srgbClr val="00FF9D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FF9D"/>
              </a:buClr>
              <a:buSzPct val="100000"/>
              <a:buChar char="●"/>
            </a:pPr>
            <a:r>
              <a:rPr lang="en" sz="7200">
                <a:solidFill>
                  <a:srgbClr val="00FF9D"/>
                </a:solidFill>
              </a:rPr>
              <a:t> you can build a well which has fresh water that people can drink </a:t>
            </a:r>
            <a:endParaRPr sz="7200">
              <a:solidFill>
                <a:srgbClr val="00FF9D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33600">
              <a:solidFill>
                <a:srgbClr val="202124"/>
              </a:solidFill>
              <a:highlight>
                <a:srgbClr val="FFFFFF"/>
              </a:highlight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170" name="Google Shape;170;p20"/>
          <p:cNvSpPr txBox="1"/>
          <p:nvPr/>
        </p:nvSpPr>
        <p:spPr>
          <a:xfrm>
            <a:off x="-2522700" y="1261350"/>
            <a:ext cx="131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p2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0200" y="204000"/>
            <a:ext cx="2159876" cy="145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0"/>
          <p:cNvSpPr txBox="1"/>
          <p:nvPr/>
        </p:nvSpPr>
        <p:spPr>
          <a:xfrm>
            <a:off x="72950" y="109425"/>
            <a:ext cx="186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Speaker : Ryan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173" name="Google Shape;17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3399095" y="0"/>
            <a:ext cx="2796780" cy="18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3711452" y="-43526"/>
            <a:ext cx="1860000" cy="18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50069" y="399674"/>
            <a:ext cx="1175991" cy="126187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0"/>
          <p:cNvSpPr txBox="1"/>
          <p:nvPr/>
        </p:nvSpPr>
        <p:spPr>
          <a:xfrm>
            <a:off x="-2594250" y="284925"/>
            <a:ext cx="176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/>
          <p:nvPr/>
        </p:nvSpPr>
        <p:spPr>
          <a:xfrm>
            <a:off x="3165225" y="0"/>
            <a:ext cx="4597800" cy="4679700"/>
          </a:xfrm>
          <a:prstGeom prst="rect">
            <a:avLst/>
          </a:prstGeom>
          <a:solidFill>
            <a:srgbClr val="FAFF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1"/>
          <p:cNvSpPr txBox="1">
            <a:spLocks noGrp="1"/>
          </p:cNvSpPr>
          <p:nvPr>
            <p:ph type="ctrTitle" idx="4294967295"/>
          </p:nvPr>
        </p:nvSpPr>
        <p:spPr>
          <a:xfrm>
            <a:off x="3165225" y="520800"/>
            <a:ext cx="4301700" cy="41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dirty="0">
                <a:solidFill>
                  <a:srgbClr val="0000FF"/>
                </a:solidFill>
                <a:latin typeface="Electrolize"/>
                <a:ea typeface="Electrolize"/>
                <a:cs typeface="Electrolize"/>
                <a:sym typeface="Electrolize"/>
              </a:rPr>
              <a:t>To conclude,  </a:t>
            </a:r>
            <a:endParaRPr sz="2400" b="0" dirty="0">
              <a:solidFill>
                <a:srgbClr val="0000FF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FF"/>
              </a:buClr>
              <a:buSzPts val="2400"/>
              <a:buChar char="●"/>
            </a:pPr>
            <a:r>
              <a:rPr lang="en" sz="2400" dirty="0">
                <a:solidFill>
                  <a:srgbClr val="0000FF"/>
                </a:solidFill>
              </a:rPr>
              <a:t>A big problem </a:t>
            </a:r>
            <a:endParaRPr sz="2400" dirty="0">
              <a:solidFill>
                <a:srgbClr val="0000FF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●"/>
            </a:pPr>
            <a:r>
              <a:rPr lang="en" sz="2400" dirty="0">
                <a:solidFill>
                  <a:srgbClr val="0000FF"/>
                </a:solidFill>
              </a:rPr>
              <a:t>Help by volunteering </a:t>
            </a:r>
            <a:endParaRPr sz="2400" dirty="0">
              <a:solidFill>
                <a:srgbClr val="0000FF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●"/>
            </a:pPr>
            <a:r>
              <a:rPr lang="en" sz="2400" dirty="0">
                <a:solidFill>
                  <a:srgbClr val="0000FF"/>
                </a:solidFill>
              </a:rPr>
              <a:t>Save our water resources</a:t>
            </a:r>
            <a:endParaRPr sz="2400" dirty="0">
              <a:solidFill>
                <a:srgbClr val="0000FF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●"/>
            </a:pPr>
            <a:r>
              <a:rPr lang="en" sz="2400" dirty="0">
                <a:solidFill>
                  <a:srgbClr val="0000FF"/>
                </a:solidFill>
              </a:rPr>
              <a:t>Uses of water </a:t>
            </a:r>
            <a:endParaRPr sz="2400" dirty="0">
              <a:solidFill>
                <a:srgbClr val="0000FF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●"/>
            </a:pPr>
            <a:r>
              <a:rPr lang="en" sz="2400" dirty="0">
                <a:solidFill>
                  <a:srgbClr val="0000FF"/>
                </a:solidFill>
              </a:rPr>
              <a:t>Ryan’s Well Foundation</a:t>
            </a:r>
            <a:endParaRPr sz="2400" dirty="0">
              <a:solidFill>
                <a:srgbClr val="0000FF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●"/>
            </a:pPr>
            <a:r>
              <a:rPr lang="en" sz="2400" dirty="0">
                <a:solidFill>
                  <a:srgbClr val="0000FF"/>
                </a:solidFill>
              </a:rPr>
              <a:t>Little freshwater available,  rest in glaciers, we should not waste it</a:t>
            </a:r>
            <a:endParaRPr sz="2400" dirty="0">
              <a:solidFill>
                <a:srgbClr val="0000FF"/>
              </a:solidFill>
            </a:endParaRPr>
          </a:p>
        </p:txBody>
      </p:sp>
      <p:pic>
        <p:nvPicPr>
          <p:cNvPr id="183" name="Google Shape;18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2312552" cy="16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858688"/>
            <a:ext cx="2312550" cy="153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3601052"/>
            <a:ext cx="2312550" cy="154245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1"/>
          <p:cNvSpPr txBox="1"/>
          <p:nvPr/>
        </p:nvSpPr>
        <p:spPr>
          <a:xfrm>
            <a:off x="3064875" y="0"/>
            <a:ext cx="4502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00FF"/>
                </a:solidFill>
              </a:rPr>
              <a:t>                Conclusion</a:t>
            </a:r>
            <a:endParaRPr sz="2400" b="1" dirty="0">
              <a:solidFill>
                <a:srgbClr val="0000FF"/>
              </a:solidFill>
            </a:endParaRPr>
          </a:p>
        </p:txBody>
      </p:sp>
      <p:sp>
        <p:nvSpPr>
          <p:cNvPr id="187" name="Google Shape;187;p21"/>
          <p:cNvSpPr txBox="1"/>
          <p:nvPr/>
        </p:nvSpPr>
        <p:spPr>
          <a:xfrm>
            <a:off x="6084900" y="4679700"/>
            <a:ext cx="3059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800"/>
                </a:solidFill>
                <a:latin typeface="Electrolize"/>
                <a:ea typeface="Electrolize"/>
                <a:cs typeface="Electrolize"/>
                <a:sym typeface="Electrolize"/>
              </a:rPr>
              <a:t>By Aarvi Khandelwal</a:t>
            </a:r>
            <a:endParaRPr sz="2400">
              <a:solidFill>
                <a:srgbClr val="FFF800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188" name="Google Shape;188;p21"/>
          <p:cNvSpPr txBox="1"/>
          <p:nvPr/>
        </p:nvSpPr>
        <p:spPr>
          <a:xfrm>
            <a:off x="-2954150" y="704800"/>
            <a:ext cx="172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86834DE-2B28-4935-B985-904DD6346B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132"/>
    </mc:Choice>
    <mc:Fallback>
      <p:transition spd="slow" advTm="281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>
            <a:spLocks noGrp="1"/>
          </p:cNvSpPr>
          <p:nvPr>
            <p:ph type="subTitle" idx="1"/>
          </p:nvPr>
        </p:nvSpPr>
        <p:spPr>
          <a:xfrm>
            <a:off x="2324400" y="3461525"/>
            <a:ext cx="5275200" cy="5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rgbClr val="FF00FF"/>
                </a:solidFill>
              </a:rPr>
              <a:t>Presented by : Prithvi, Aditi, Cecilia, Ryan and Aarvi</a:t>
            </a:r>
            <a:endParaRPr sz="2400">
              <a:solidFill>
                <a:srgbClr val="FF00FF"/>
              </a:solidFill>
            </a:endParaRPr>
          </a:p>
        </p:txBody>
      </p:sp>
      <p:sp>
        <p:nvSpPr>
          <p:cNvPr id="194" name="Google Shape;194;p22"/>
          <p:cNvSpPr txBox="1">
            <a:spLocks noGrp="1"/>
          </p:cNvSpPr>
          <p:nvPr>
            <p:ph type="ctrTitle"/>
          </p:nvPr>
        </p:nvSpPr>
        <p:spPr>
          <a:xfrm>
            <a:off x="2860950" y="1366935"/>
            <a:ext cx="3422100" cy="19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Thank You!</a:t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952</TotalTime>
  <Words>530</Words>
  <Application>Microsoft Office PowerPoint</Application>
  <PresentationFormat>On-screen Show (16:9)</PresentationFormat>
  <Paragraphs>70</Paragraphs>
  <Slides>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Amatic SC</vt:lpstr>
      <vt:lpstr>Roboto</vt:lpstr>
      <vt:lpstr>Arial</vt:lpstr>
      <vt:lpstr>Happy Monkey</vt:lpstr>
      <vt:lpstr>Montserrat</vt:lpstr>
      <vt:lpstr>Bahiana</vt:lpstr>
      <vt:lpstr>Electrolize</vt:lpstr>
      <vt:lpstr>Simple Dark</vt:lpstr>
      <vt:lpstr>PowerPoint Presentation</vt:lpstr>
      <vt:lpstr>Introduction:</vt:lpstr>
      <vt:lpstr>Deep dive in access to water</vt:lpstr>
      <vt:lpstr>Facts about access to water</vt:lpstr>
      <vt:lpstr>How can you help?</vt:lpstr>
      <vt:lpstr>To conclude,   A big problem  Help by volunteering  Save our water resources Uses of water  Ryan’s Well Foundation Little freshwater available,  rest in glaciers, we should not waste it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Khandelwal, Umesh</cp:lastModifiedBy>
  <cp:revision>8</cp:revision>
  <dcterms:modified xsi:type="dcterms:W3CDTF">2021-05-21T18:21:37Z</dcterms:modified>
</cp:coreProperties>
</file>